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Ending backlog</c:v>
                </c:pt>
              </c:strCache>
            </c:strRef>
          </c:tx>
          <c:spPr>
            <a:solidFill>
              <a:srgbClr val="BA0C2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North</c:v>
                  </c:pt>
                  <c:pt idx="1">
                    <c:v>South</c:v>
                  </c:pt>
                  <c:pt idx="2">
                    <c:v>East</c:v>
                  </c:pt>
                  <c:pt idx="3">
                    <c:v>West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720</c:v>
                </c:pt>
                <c:pt idx="1">
                  <c:v>2190</c:v>
                </c:pt>
                <c:pt idx="2">
                  <c:v>900</c:v>
                </c:pt>
                <c:pt idx="3">
                  <c:v>990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5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workshop scenario. ERGO-inspired styling, not an approved corporate template. Source pack as of 30 September 2026.Ask for an initial vote. Do not imply funding is approved. One-off fictional pilot envelope; base case 15% uplift.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workshop scenario. ERGO-inspired styling, not an approved corporate template. Source pack as of 30 September 2026.Source: 02-September-Snapshot.docx and synthetic claims workbook. Backlog is a month-end stock. CSAT is 937 / 1139, not a mean of regional percentages.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workshop scenario. ERGO-inspired styling, not an approved corporate template. Source pack as of 30 September 2026.Native editable chart, not a Copilot interactive slide. Use this as the reliable fallback. Source: 02-September-Snapshot.docx.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workshop scenario. ERGO-inspired styling, not an approved corporate template. Source pack as of 30 September 2026.INTENTIONAL BEFORE SLIDE. Apply @ergo-board-story here. Keep the source disagreement, cost and pending approval. Then use Visualize this slide if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workshop scenario. ERGO-inspired styling, not an approved corporate template. Source pack as of 30 September 2026.Source: 05-Risk-and-Decision-Gates.docx. Proposed gates are workshop design, not legal advice.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2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  /  LEADERSHIP WORKSHOP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service problem.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funding decision.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scenario - not ERGO operating data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48640" y="2377440"/>
            <a:ext cx="7132320" cy="2560320"/>
          </a:xfrm>
          <a:prstGeom prst="rect">
            <a:avLst/>
          </a:prstGeom>
          <a:solidFill>
            <a:srgbClr val="BA0C2F"/>
          </a:solidFill>
          <a:ln w="12700">
            <a:solidFill>
              <a:srgbClr val="BA0C2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269748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 420,000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868680" y="3749040"/>
            <a:ext cx="6309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days to test the case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8321040" y="256032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</a:t>
            </a:r>
            <a:endParaRPr lang="en-US" sz="2900" dirty="0"/>
          </a:p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Defer</a:t>
            </a:r>
            <a:endParaRPr lang="en-US" sz="2900" dirty="0"/>
          </a:p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</a:t>
            </a:r>
            <a:endParaRPr lang="en-US" sz="2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A0C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  /  LEADERSHIP WORKSHOP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backlog grew during the third quarter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scenario - not ERGO operating data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48640" y="2286000"/>
            <a:ext cx="3520440" cy="2423160"/>
          </a:xfrm>
          <a:prstGeom prst="rect">
            <a:avLst/>
          </a:prstGeom>
          <a:solidFill>
            <a:srgbClr val="F5F3F1"/>
          </a:solidFill>
          <a:ln w="12700">
            <a:solidFill>
              <a:srgbClr val="F5F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2624328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BA0C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4,800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822960" y="368503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claims at September end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297680" y="2286000"/>
            <a:ext cx="3520440" cy="2423160"/>
          </a:xfrm>
          <a:prstGeom prst="rect">
            <a:avLst/>
          </a:prstGeom>
          <a:solidFill>
            <a:srgbClr val="F5F3F1"/>
          </a:solidFill>
          <a:ln w="12700">
            <a:solidFill>
              <a:srgbClr val="F5F3F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0" y="2624328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1,358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4572000" y="368503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than 30 days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8046720" y="2286000"/>
            <a:ext cx="3520440" cy="2423160"/>
          </a:xfrm>
          <a:prstGeom prst="rect">
            <a:avLst/>
          </a:prstGeom>
          <a:solidFill>
            <a:srgbClr val="F5F3F1"/>
          </a:solidFill>
          <a:ln w="12700">
            <a:solidFill>
              <a:srgbClr val="F5F3F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21040" y="2624328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82.3%</a:t>
            </a:r>
            <a:endParaRPr lang="en-US" sz="4800" dirty="0"/>
          </a:p>
        </p:txBody>
      </p:sp>
      <p:sp>
        <p:nvSpPr>
          <p:cNvPr id="14" name="Text 11"/>
          <p:cNvSpPr/>
          <p:nvPr/>
        </p:nvSpPr>
        <p:spPr>
          <a:xfrm>
            <a:off x="8321040" y="3685032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weighted September CSAT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48640" y="51663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 backlog: 2,640  |  September: 4,800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A0C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  /  LEADERSHIP WORKSHOP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needs a closer look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scenario - not ERGO operating data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48640" y="190195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 backlog by region | All products | September 2026</a:t>
            </a:r>
            <a:endParaRPr lang="en-US" sz="13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2148840"/>
          <a:ext cx="704088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4"/>
          <p:cNvSpPr/>
          <p:nvPr/>
        </p:nvSpPr>
        <p:spPr>
          <a:xfrm>
            <a:off x="8001000" y="2286000"/>
            <a:ext cx="3611880" cy="3291840"/>
          </a:xfrm>
          <a:prstGeom prst="rect">
            <a:avLst/>
          </a:prstGeom>
          <a:solidFill>
            <a:srgbClr val="F5F3F1"/>
          </a:solidFill>
          <a:ln w="12700">
            <a:solidFill>
              <a:srgbClr val="F5F3F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75320" y="26060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700" b="1" dirty="0">
                <a:solidFill>
                  <a:srgbClr val="BA0C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1,650</a:t>
            </a:r>
            <a:endParaRPr lang="en-US" sz="4700" dirty="0"/>
          </a:p>
        </p:txBody>
      </p:sp>
      <p:sp>
        <p:nvSpPr>
          <p:cNvPr id="10" name="Text 6"/>
          <p:cNvSpPr/>
          <p:nvPr/>
        </p:nvSpPr>
        <p:spPr>
          <a:xfrm>
            <a:off x="8275320" y="3630168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Property subset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2,190 South claims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8275320" y="47548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Snapshot: 30 September 2026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A0C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  /  LEADERSHIP WORKSHOP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pilot proposal needs a decision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565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scenario - not ERGO operating data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48640" y="2194560"/>
            <a:ext cx="11064240" cy="3383280"/>
          </a:xfrm>
          <a:prstGeom prst="rect">
            <a:avLst/>
          </a:prstGeom>
          <a:solidFill>
            <a:srgbClr val="F5F3F1"/>
          </a:solidFill>
          <a:ln w="12700">
            <a:solidFill>
              <a:srgbClr val="F5F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560320"/>
            <a:ext cx="103327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proposal is a 90-day pilot for 240 handlers. It costs EUR 420,000. Finance assumes 15% capacity uplift, although Operations earlier estimated 25%. The downside is 10%. Released hours are valued at EUR 42. Humans review outputs. Risk approval is needed before launch. Funding has not been approved.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42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  /  LEADERSHIP WORKSHOP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change your vote?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scenario - not ERGO operating data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48640" y="2148840"/>
            <a:ext cx="594360" cy="594360"/>
          </a:xfrm>
          <a:prstGeom prst="rect">
            <a:avLst/>
          </a:prstGeom>
          <a:solidFill>
            <a:srgbClr val="BA0C2F"/>
          </a:solidFill>
          <a:ln w="12700">
            <a:solidFill>
              <a:srgbClr val="BA0C2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216712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1463040" y="2157984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for usable capacity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548640" y="3172968"/>
            <a:ext cx="594360" cy="594360"/>
          </a:xfrm>
          <a:prstGeom prst="rect">
            <a:avLst/>
          </a:prstGeom>
          <a:solidFill>
            <a:srgbClr val="BA0C2F"/>
          </a:solidFill>
          <a:ln w="12700">
            <a:solidFill>
              <a:srgbClr val="BA0C2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191256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463040" y="318211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impact and rework</a:t>
            </a:r>
            <a:endParaRPr lang="en-US" sz="2700" dirty="0"/>
          </a:p>
        </p:txBody>
      </p:sp>
      <p:sp>
        <p:nvSpPr>
          <p:cNvPr id="12" name="Shape 9"/>
          <p:cNvSpPr/>
          <p:nvPr/>
        </p:nvSpPr>
        <p:spPr>
          <a:xfrm>
            <a:off x="548640" y="4197096"/>
            <a:ext cx="594360" cy="594360"/>
          </a:xfrm>
          <a:prstGeom prst="rect">
            <a:avLst/>
          </a:prstGeom>
          <a:solidFill>
            <a:srgbClr val="BA0C2F"/>
          </a:solidFill>
          <a:ln w="12700">
            <a:solidFill>
              <a:srgbClr val="BA0C2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8640" y="4215384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1463040" y="42062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gates before launch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Workshop preparation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ERGO | Claims recovery decision</dc:title>
  <dc:subject>Fictional workshop scenario - not ERGO operating data</dc:subject>
  <dc:creator>Executive workshop preparation</dc:creator>
  <cp:lastModifiedBy>Executive workshop preparation</cp:lastModifiedBy>
  <cp:revision>1</cp:revision>
  <dcterms:created xsi:type="dcterms:W3CDTF">2026-10-26T11:11:27Z</dcterms:created>
  <dcterms:modified xsi:type="dcterms:W3CDTF">2026-10-26T11:11:27Z</dcterms:modified>
</cp:coreProperties>
</file>